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9" r:id="rId2"/>
    <p:sldId id="270" r:id="rId3"/>
    <p:sldId id="259" r:id="rId4"/>
    <p:sldId id="264" r:id="rId5"/>
    <p:sldId id="265" r:id="rId6"/>
    <p:sldId id="261" r:id="rId7"/>
    <p:sldId id="263" r:id="rId8"/>
    <p:sldId id="258" r:id="rId9"/>
    <p:sldId id="256" r:id="rId10"/>
    <p:sldId id="271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417"/>
    <p:restoredTop sz="95921"/>
  </p:normalViewPr>
  <p:slideViewPr>
    <p:cSldViewPr snapToGrid="0" snapToObjects="1">
      <p:cViewPr varScale="1">
        <p:scale>
          <a:sx n="121" d="100"/>
          <a:sy n="121" d="100"/>
        </p:scale>
        <p:origin x="20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450A1-532B-DB41-9F70-5BDA67AA80B8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D087D-7096-9D42-983C-8A3029A7975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2848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81A86F-336C-EC46-AA5A-82CB3A4EF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A2B7F17-B962-CF41-BFBD-F533DE91CA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DA27CE-3721-3649-A39D-F0F9BBC5D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1C9A812-BA1E-F843-B927-F9CD2836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18F02F0-00E8-0940-B90D-33AA006E2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2204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50E9D2D-56B7-2144-AD01-CFE6D1ACE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84E6D46-02AA-5E42-9E79-1B8AE2EBE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9C7F7CD-06DC-0B4E-B013-0F6A26EB9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D9DCF9-5414-7841-B0C7-C8195AE56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6357559-0C27-9E4B-B748-F9A66DA3C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143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67345B7D-A141-C44B-898E-1F68979FA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C1DDA2A-3456-C04C-8E2D-4D30A7702E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84FB0BB-65B4-6344-90C3-7B46D432F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7845F9C-D6A8-F44E-85D1-C42A6664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9ABE69E-D562-DB43-A518-74627F275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9805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E8A013-3960-5D43-8191-71018AC6A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E5C45D-A2D1-F44F-964F-F0AEE1C79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CD1743C-6173-2A46-828A-FDA7D1E2A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4B1FC7C-F1FC-6D4A-9727-FBAE4C0E9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D15FDDD-41EA-1D43-8FC8-4A7D27F0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7123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9FAC53-654E-FD49-A170-35EE2C14B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0B8E3F2-3A9C-8C48-B493-336B37EE5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41B1748-6737-0F4F-8F32-303CAE599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E729E20-76A2-4A47-A221-A3FE3D3CC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D34C89D-5DE2-8C46-875B-EA58D94E1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807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020691-5A5F-5641-AF4F-CAA0D5A02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CDC119-5215-784D-BB40-FEA68F2C89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F86848A-7CB5-3943-806C-25C14909E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9062AA-939C-0A4A-B45D-930EC389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3A213D9-6E65-3B4E-8432-690544129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CB0A8C4-FAB4-6649-ABCC-F40C4BD59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705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06F4B9-EC7F-864B-BCA6-351792467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E82EBA5-3840-F04C-B8AC-C9242B3C9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D00104E-6619-9041-A1FA-030F0DB408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2D9072C-F1A1-F647-9D67-028761F87B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50AC0EF-06F9-344F-8B78-61A68605A0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1695E7E-B18D-3D46-9280-7A1A07E04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DD6CBA8-55FE-9A43-A43A-2BA334F71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A569EBE-97D3-574D-9A2D-876DC0280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579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A507D3-9468-6E46-B877-5E6D5BB56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FCAB1B7-E8BA-7041-9D40-90BE802B7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C45E410-B872-C84B-9876-EA01E9D08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2BE4A05-6A9C-8742-BFCF-D04826DE8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331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453238F-97DB-7844-854B-7252F1F7D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C4F7A0-2BAF-B34A-96DA-2ECF94184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24FD0FF-47E4-614C-AF18-F3A003F94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4938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0C4965-282F-D141-B03F-EDDD8BF1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EAC7D5F-8960-6542-8B9E-A1009972D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1FE70D-CC75-F048-9963-3B4CD753B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16E0DAF-9BA9-4948-9F4C-E872DCF3F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B7ACA54-AE53-BF4D-9DF0-72CD83216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B7B84F-30A9-FA41-B6AB-064844EA5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2255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B516B-400D-B64D-B48A-AA70B6967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E22B314-E3DB-074F-A342-359FA4E38D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E6CE1AC-1E04-9D49-8819-75FB056B5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15A6F3E-5F8D-2343-8311-975AE0F1E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F75B625-517E-4840-BF1D-2DA0ED0A5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3B23080-A4B5-0A44-BB49-43B91CAD9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92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FFCDE19-4419-2F4E-B510-F2B31368A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0AFFB51-4A53-8A49-94AB-6DFFFD899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56F779D-E6EA-784A-9DBA-4B33CA523F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EE08A-58AD-964C-B80B-97E77A16F9FB}" type="datetimeFigureOut">
              <a:rPr lang="it-IT" smtClean="0"/>
              <a:t>30/12/22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953F5F-3C61-344F-AF24-85D1C8AF0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99CDE32-CCCC-CB4F-A1D8-4C3CE8F985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F830-3B9D-3545-907F-0006FF685C4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387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E15A683-9016-6E0D-589F-04C632A7602B}"/>
              </a:ext>
            </a:extLst>
          </p:cNvPr>
          <p:cNvSpPr txBox="1"/>
          <p:nvPr/>
        </p:nvSpPr>
        <p:spPr>
          <a:xfrm>
            <a:off x="-2" y="0"/>
            <a:ext cx="11226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1:</a:t>
            </a:r>
            <a:r>
              <a:rPr lang="en-US" b="1" dirty="0"/>
              <a:t> meta regression of the effect of time to staged PCI on the primary endpoint.</a:t>
            </a:r>
            <a:endParaRPr lang="it-IT" b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D627A8E-F3E1-3698-E9E1-6FB87F424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43168"/>
            <a:ext cx="8675311" cy="61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80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CB63D7D-05D2-AF81-E10A-44B7DF1A98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10" y="850844"/>
            <a:ext cx="12130979" cy="4662844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C0DC272-BA82-0797-421A-56BD40CFDBA1}"/>
              </a:ext>
            </a:extLst>
          </p:cNvPr>
          <p:cNvSpPr txBox="1"/>
          <p:nvPr/>
        </p:nvSpPr>
        <p:spPr>
          <a:xfrm>
            <a:off x="-1" y="-11609"/>
            <a:ext cx="12161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10: </a:t>
            </a:r>
            <a:r>
              <a:rPr lang="en-US" b="1" dirty="0"/>
              <a:t>sensitivity analysis of the primary endpoint excluding the study with the longest follow-up (3 years).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047324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4E2C42B-643E-5840-965F-D54D575466A0}"/>
              </a:ext>
            </a:extLst>
          </p:cNvPr>
          <p:cNvSpPr txBox="1"/>
          <p:nvPr/>
        </p:nvSpPr>
        <p:spPr>
          <a:xfrm>
            <a:off x="-12528" y="-5200"/>
            <a:ext cx="1168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11: </a:t>
            </a:r>
            <a:r>
              <a:rPr lang="en-US" b="1" dirty="0"/>
              <a:t>Forest plot of the composite endpoint excluding studies with low adoption of DES.</a:t>
            </a:r>
            <a:endParaRPr lang="it-IT" b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210FE98-E8E9-17A3-A03A-3D5B7C3C86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542" b="24535"/>
          <a:stretch/>
        </p:blipFill>
        <p:spPr>
          <a:xfrm>
            <a:off x="31053" y="1674224"/>
            <a:ext cx="12111438" cy="387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34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71406F72-EB9C-336F-82C1-A5186EB14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653"/>
            <a:ext cx="12155277" cy="425434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B4C653C8-3CB9-E9B7-950C-A0E4B9DAF8CA}"/>
              </a:ext>
            </a:extLst>
          </p:cNvPr>
          <p:cNvSpPr txBox="1"/>
          <p:nvPr/>
        </p:nvSpPr>
        <p:spPr>
          <a:xfrm>
            <a:off x="-1" y="0"/>
            <a:ext cx="11760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12: </a:t>
            </a:r>
            <a:r>
              <a:rPr lang="en-US" b="1" dirty="0"/>
              <a:t>cumulative meta-analysis for the primary composite outcome.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714403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BEC7E0A6-33AF-C962-363F-8EF7D20E8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96" r="25633"/>
          <a:stretch/>
        </p:blipFill>
        <p:spPr>
          <a:xfrm>
            <a:off x="3770141" y="696400"/>
            <a:ext cx="4958975" cy="6161599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E15A683-9016-6E0D-589F-04C632A7602B}"/>
              </a:ext>
            </a:extLst>
          </p:cNvPr>
          <p:cNvSpPr txBox="1"/>
          <p:nvPr/>
        </p:nvSpPr>
        <p:spPr>
          <a:xfrm>
            <a:off x="-1" y="0"/>
            <a:ext cx="1036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13: </a:t>
            </a:r>
            <a:r>
              <a:rPr lang="en-US" b="1" dirty="0"/>
              <a:t>cumulative meta-analysis for CV death, MI and repeat revascularization.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38828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E15A683-9016-6E0D-589F-04C632A7602B}"/>
              </a:ext>
            </a:extLst>
          </p:cNvPr>
          <p:cNvSpPr txBox="1"/>
          <p:nvPr/>
        </p:nvSpPr>
        <p:spPr>
          <a:xfrm>
            <a:off x="-2" y="0"/>
            <a:ext cx="1219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2:</a:t>
            </a:r>
            <a:r>
              <a:rPr lang="en-US" b="1" dirty="0"/>
              <a:t> meta regression of the primary endpoint using infarct location on the anterior wall as the moderator.</a:t>
            </a:r>
            <a:endParaRPr lang="it-IT" b="1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B2172BE-2CF9-C053-7E63-02C060D698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88"/>
          <a:stretch/>
        </p:blipFill>
        <p:spPr>
          <a:xfrm>
            <a:off x="-1" y="539826"/>
            <a:ext cx="8784913" cy="5635891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3E4CCA4E-2BE0-1A65-1E6D-C180EC59ED30}"/>
              </a:ext>
            </a:extLst>
          </p:cNvPr>
          <p:cNvSpPr txBox="1"/>
          <p:nvPr/>
        </p:nvSpPr>
        <p:spPr>
          <a:xfrm>
            <a:off x="1702189" y="6217922"/>
            <a:ext cx="6020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err="1"/>
              <a:t>Percent</a:t>
            </a:r>
            <a:r>
              <a:rPr lang="it-IT" sz="2200" b="1" dirty="0"/>
              <a:t> of </a:t>
            </a:r>
            <a:r>
              <a:rPr lang="it-IT" sz="2200" b="1" dirty="0" err="1"/>
              <a:t>anterior</a:t>
            </a:r>
            <a:r>
              <a:rPr lang="it-IT" sz="2200" b="1" dirty="0"/>
              <a:t> </a:t>
            </a:r>
            <a:r>
              <a:rPr lang="it-IT" sz="2200" b="1" dirty="0" err="1"/>
              <a:t>wall</a:t>
            </a:r>
            <a:r>
              <a:rPr lang="it-IT" sz="2200" b="1" dirty="0"/>
              <a:t> </a:t>
            </a:r>
            <a:r>
              <a:rPr lang="it-IT" sz="2200" b="1" dirty="0" err="1"/>
              <a:t>infarct</a:t>
            </a:r>
            <a:endParaRPr lang="it-IT" sz="2200" b="1" dirty="0"/>
          </a:p>
        </p:txBody>
      </p:sp>
    </p:spTree>
    <p:extLst>
      <p:ext uri="{BB962C8B-B14F-4D97-AF65-F5344CB8AC3E}">
        <p14:creationId xmlns:p14="http://schemas.microsoft.com/office/powerpoint/2010/main" val="2696423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B8AB0CE6-3784-E649-B600-5DAF271E221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3: </a:t>
            </a:r>
            <a:r>
              <a:rPr lang="en-US" b="1" dirty="0"/>
              <a:t>forest plot of CV death (A), MI (B) and repeat revascularization (C) excluding studies with low adoption of DES.</a:t>
            </a:r>
            <a:endParaRPr lang="it-IT" b="1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D4C9521-BED7-0E83-63A8-7507A8FE0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87" y="647114"/>
            <a:ext cx="8798756" cy="621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57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4E2C42B-643E-5840-965F-D54D575466A0}"/>
              </a:ext>
            </a:extLst>
          </p:cNvPr>
          <p:cNvSpPr txBox="1"/>
          <p:nvPr/>
        </p:nvSpPr>
        <p:spPr>
          <a:xfrm>
            <a:off x="-12528" y="-5200"/>
            <a:ext cx="9972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4: </a:t>
            </a:r>
            <a:r>
              <a:rPr lang="en-US" b="1" dirty="0"/>
              <a:t>Forest plot for acute kidney injury (AKI).</a:t>
            </a:r>
            <a:endParaRPr lang="it-IT" b="1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B000871-EF8A-E8B1-5FF1-12771A2AD8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95"/>
          <a:stretch/>
        </p:blipFill>
        <p:spPr>
          <a:xfrm>
            <a:off x="-12527" y="1131425"/>
            <a:ext cx="11768750" cy="572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37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4E2C42B-643E-5840-965F-D54D575466A0}"/>
              </a:ext>
            </a:extLst>
          </p:cNvPr>
          <p:cNvSpPr txBox="1"/>
          <p:nvPr/>
        </p:nvSpPr>
        <p:spPr>
          <a:xfrm>
            <a:off x="-12528" y="-5200"/>
            <a:ext cx="8213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5: </a:t>
            </a:r>
            <a:r>
              <a:rPr lang="en-US" b="1" dirty="0"/>
              <a:t>Forest plot for trial defined major bleeding.</a:t>
            </a:r>
            <a:endParaRPr lang="it-IT" b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8CB7290-1863-5EC0-F457-39939F11F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747"/>
          <a:stretch/>
        </p:blipFill>
        <p:spPr>
          <a:xfrm>
            <a:off x="-12528" y="980501"/>
            <a:ext cx="12201914" cy="592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92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157DB5C1-F969-5A4F-9C52-42FC7D30770A}"/>
              </a:ext>
            </a:extLst>
          </p:cNvPr>
          <p:cNvSpPr txBox="1"/>
          <p:nvPr/>
        </p:nvSpPr>
        <p:spPr>
          <a:xfrm>
            <a:off x="0" y="17640"/>
            <a:ext cx="6724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6: </a:t>
            </a:r>
            <a:r>
              <a:rPr lang="it-IT" b="1" dirty="0" err="1"/>
              <a:t>traffic</a:t>
            </a:r>
            <a:r>
              <a:rPr lang="it-IT" b="1" dirty="0"/>
              <a:t> light plot for </a:t>
            </a:r>
            <a:r>
              <a:rPr lang="it-IT" b="1" dirty="0" err="1"/>
              <a:t>evaluation</a:t>
            </a:r>
            <a:r>
              <a:rPr lang="it-IT" b="1" dirty="0"/>
              <a:t> of </a:t>
            </a:r>
            <a:r>
              <a:rPr lang="it-IT" b="1" dirty="0" err="1"/>
              <a:t>bias</a:t>
            </a:r>
            <a:r>
              <a:rPr lang="it-IT" b="1" dirty="0"/>
              <a:t>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1701F0B-A7DF-60B2-DA17-1E5C62D0CD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846"/>
          <a:stretch/>
        </p:blipFill>
        <p:spPr>
          <a:xfrm>
            <a:off x="1941319" y="747899"/>
            <a:ext cx="8309362" cy="582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08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70071DF-786F-4138-85DC-6E5FCB99D5A6}"/>
              </a:ext>
            </a:extLst>
          </p:cNvPr>
          <p:cNvSpPr txBox="1"/>
          <p:nvPr/>
        </p:nvSpPr>
        <p:spPr>
          <a:xfrm>
            <a:off x="0" y="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7: </a:t>
            </a:r>
            <a:r>
              <a:rPr lang="it-IT" b="1" dirty="0" err="1"/>
              <a:t>Funnel</a:t>
            </a:r>
            <a:r>
              <a:rPr lang="it-IT" b="1" dirty="0"/>
              <a:t> Plots for the </a:t>
            </a:r>
            <a:r>
              <a:rPr lang="it-IT" b="1" dirty="0" err="1"/>
              <a:t>primary</a:t>
            </a:r>
            <a:r>
              <a:rPr lang="it-IT" b="1" dirty="0"/>
              <a:t> composite </a:t>
            </a:r>
            <a:r>
              <a:rPr lang="it-IT" b="1" dirty="0" err="1"/>
              <a:t>outcome</a:t>
            </a:r>
            <a:r>
              <a:rPr lang="it-IT" b="1" dirty="0"/>
              <a:t> of </a:t>
            </a:r>
            <a:r>
              <a:rPr lang="it-IT" b="1" dirty="0" err="1"/>
              <a:t>all</a:t>
            </a:r>
            <a:r>
              <a:rPr lang="it-IT" b="1" dirty="0"/>
              <a:t> cause </a:t>
            </a:r>
            <a:r>
              <a:rPr lang="it-IT" b="1" dirty="0" err="1"/>
              <a:t>death</a:t>
            </a:r>
            <a:r>
              <a:rPr lang="it-IT" b="1" dirty="0"/>
              <a:t>, MI and </a:t>
            </a:r>
            <a:r>
              <a:rPr lang="it-IT" b="1" dirty="0" err="1"/>
              <a:t>repeat</a:t>
            </a:r>
            <a:r>
              <a:rPr lang="it-IT" b="1" dirty="0"/>
              <a:t> </a:t>
            </a:r>
            <a:r>
              <a:rPr lang="it-IT" b="1" dirty="0" err="1"/>
              <a:t>revascularization</a:t>
            </a:r>
            <a:r>
              <a:rPr lang="it-IT" b="1" dirty="0"/>
              <a:t>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A6F9CF5-BC02-DCEC-6AD4-2F456FF70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3044"/>
            <a:ext cx="8164541" cy="598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36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9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2F89AB9-B0A2-AD45-A76D-FF7D952F6FC5}"/>
              </a:ext>
            </a:extLst>
          </p:cNvPr>
          <p:cNvSpPr txBox="1"/>
          <p:nvPr/>
        </p:nvSpPr>
        <p:spPr>
          <a:xfrm>
            <a:off x="6449122" y="5680501"/>
            <a:ext cx="5466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8: </a:t>
            </a:r>
            <a:r>
              <a:rPr lang="it-IT" b="1" dirty="0" err="1"/>
              <a:t>Funnel</a:t>
            </a:r>
            <a:r>
              <a:rPr lang="it-IT" b="1" dirty="0"/>
              <a:t> Plots for: A) CV </a:t>
            </a:r>
            <a:r>
              <a:rPr lang="it-IT" b="1" dirty="0" err="1"/>
              <a:t>death</a:t>
            </a:r>
            <a:r>
              <a:rPr lang="it-IT" b="1" dirty="0"/>
              <a:t>; B) </a:t>
            </a:r>
            <a:r>
              <a:rPr lang="it-IT" b="1" dirty="0" err="1"/>
              <a:t>Myocardial</a:t>
            </a:r>
            <a:r>
              <a:rPr lang="it-IT" b="1" dirty="0"/>
              <a:t> </a:t>
            </a:r>
            <a:r>
              <a:rPr lang="it-IT" b="1" dirty="0" err="1"/>
              <a:t>infarction</a:t>
            </a:r>
            <a:r>
              <a:rPr lang="it-IT" b="1" dirty="0"/>
              <a:t>; C) </a:t>
            </a:r>
            <a:r>
              <a:rPr lang="it-IT" b="1" dirty="0" err="1"/>
              <a:t>Repeat</a:t>
            </a:r>
            <a:r>
              <a:rPr lang="it-IT" b="1" dirty="0"/>
              <a:t> </a:t>
            </a:r>
            <a:r>
              <a:rPr lang="it-IT" b="1" dirty="0" err="1"/>
              <a:t>revascularization</a:t>
            </a:r>
            <a:r>
              <a:rPr lang="it-IT" b="1" dirty="0"/>
              <a:t>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A82E3B-CA59-5143-85C7-C1565D7D224F}"/>
              </a:ext>
            </a:extLst>
          </p:cNvPr>
          <p:cNvSpPr txBox="1"/>
          <p:nvPr/>
        </p:nvSpPr>
        <p:spPr>
          <a:xfrm>
            <a:off x="89210" y="144966"/>
            <a:ext cx="245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A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56FF12D-4547-3349-AEC4-6464BFC6F734}"/>
              </a:ext>
            </a:extLst>
          </p:cNvPr>
          <p:cNvSpPr txBox="1"/>
          <p:nvPr/>
        </p:nvSpPr>
        <p:spPr>
          <a:xfrm>
            <a:off x="6203795" y="144966"/>
            <a:ext cx="245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C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296C728-4E97-B19F-6A21-F441EA788CE6}"/>
              </a:ext>
            </a:extLst>
          </p:cNvPr>
          <p:cNvSpPr txBox="1"/>
          <p:nvPr/>
        </p:nvSpPr>
        <p:spPr>
          <a:xfrm>
            <a:off x="0" y="3392052"/>
            <a:ext cx="6050280" cy="1630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C38F0E1-1EB0-684A-9963-D88E035F46DD}"/>
              </a:ext>
            </a:extLst>
          </p:cNvPr>
          <p:cNvSpPr txBox="1"/>
          <p:nvPr/>
        </p:nvSpPr>
        <p:spPr>
          <a:xfrm>
            <a:off x="89209" y="3474720"/>
            <a:ext cx="245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B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921265A-5592-F5F4-F908-4A4DB68CC49B}"/>
              </a:ext>
            </a:extLst>
          </p:cNvPr>
          <p:cNvSpPr txBox="1"/>
          <p:nvPr/>
        </p:nvSpPr>
        <p:spPr>
          <a:xfrm>
            <a:off x="6062949" y="0"/>
            <a:ext cx="245326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A48A333-39A8-BE68-49EB-AE712F09B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89" y="106814"/>
            <a:ext cx="4458265" cy="326657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9910AAA-DFFF-7688-5FD1-4B51AA007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462" y="3653534"/>
            <a:ext cx="4239217" cy="3106075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4FDB16C8-8788-DF87-5A6D-F19BEF841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538" y="1241380"/>
            <a:ext cx="5770582" cy="422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80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4E2C42B-643E-5840-965F-D54D575466A0}"/>
              </a:ext>
            </a:extLst>
          </p:cNvPr>
          <p:cNvSpPr txBox="1"/>
          <p:nvPr/>
        </p:nvSpPr>
        <p:spPr>
          <a:xfrm>
            <a:off x="-12528" y="-5200"/>
            <a:ext cx="1191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Supplementary Figure 9: </a:t>
            </a:r>
            <a:r>
              <a:rPr lang="en-US" b="1" dirty="0"/>
              <a:t>Forest plot of the composite endpoint excluding the studies from Kim et al and Kornowski et al.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7BA6CAB-87DA-6596-72DE-671B057EE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6184"/>
            <a:ext cx="12192000" cy="449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706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</TotalTime>
  <Words>247</Words>
  <Application>Microsoft Macintosh PowerPoint</Application>
  <PresentationFormat>Widescreen</PresentationFormat>
  <Paragraphs>17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Panuccio</dc:creator>
  <cp:lastModifiedBy>Giuseppe Panuccio</cp:lastModifiedBy>
  <cp:revision>53</cp:revision>
  <dcterms:created xsi:type="dcterms:W3CDTF">2021-12-01T09:21:19Z</dcterms:created>
  <dcterms:modified xsi:type="dcterms:W3CDTF">2022-12-30T16:18:07Z</dcterms:modified>
</cp:coreProperties>
</file>